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DM Sans Semi Bold" pitchFamily="34" charset="0"/>
      <p:bold r:id="rId12"/>
    </p:embeddedFont>
    <p:embeddedFont>
      <p:font typeface="DM Sans Semi Bold" pitchFamily="34" charset="-122"/>
      <p:bold r:id="rId13"/>
    </p:embeddedFont>
    <p:embeddedFont>
      <p:font typeface="DM Sans Semi Bold" pitchFamily="34" charset="-120"/>
      <p:bold r:id="rId14"/>
    </p:embeddedFont>
    <p:embeddedFont>
      <p:font typeface="Inter Medium" panose="02000503000000020004" pitchFamily="34" charset="0"/>
      <p:bold r:id="rId15"/>
    </p:embeddedFont>
    <p:embeddedFont>
      <p:font typeface="Inter Medium" panose="02000503000000020004" pitchFamily="34" charset="-122"/>
      <p:bold r:id="rId16"/>
    </p:embeddedFont>
    <p:embeddedFont>
      <p:font typeface="Inter Medium" panose="02000503000000020004" pitchFamily="34" charset="-12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380" y="502682"/>
            <a:ext cx="8011239" cy="2655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450"/>
              </a:lnSpc>
              <a:buNone/>
            </a:pPr>
            <a:r>
              <a:rPr lang="en-US" sz="8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 Aparat Təminatı</a:t>
            </a:r>
            <a:endParaRPr lang="en-US" sz="8350" dirty="0"/>
          </a:p>
        </p:txBody>
      </p:sp>
      <p:sp>
        <p:nvSpPr>
          <p:cNvPr id="4" name="Text 1"/>
          <p:cNvSpPr/>
          <p:nvPr/>
        </p:nvSpPr>
        <p:spPr>
          <a:xfrm>
            <a:off x="566380" y="3370183"/>
            <a:ext cx="8011239" cy="452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Əşyaların İnterneti (IoT) sistemlərinin fiziki əsası, yəni aparat təminatı (Hardware), sensorlardan, mikroprosessorlardan, rabitə modullarından və enerjiyə nəzarət qurğularından ibarət mürəkkəb bir infrastrukturdur.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66380" y="3982402"/>
            <a:ext cx="8011239" cy="452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 təqdimatda, IoT-nin "bədəni" sayılan aparat təminatının əsas komponentlərini, dizayn prinsiplərini, çətinliklərini və gələcək istiqamətlərini ətraflı şəkildə nəzərdən keçirəcəyik.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566380" y="4594622"/>
            <a:ext cx="3934777" cy="1608534"/>
          </a:xfrm>
          <a:prstGeom prst="roundRect">
            <a:avLst>
              <a:gd name="adj" fmla="val 1321"/>
            </a:avLst>
          </a:prstGeom>
          <a:solidFill>
            <a:srgbClr val="F2EEEE"/>
          </a:solidFill>
        </p:spPr>
      </p:sp>
      <p:sp>
        <p:nvSpPr>
          <p:cNvPr id="7" name="Shape 4"/>
          <p:cNvSpPr/>
          <p:nvPr/>
        </p:nvSpPr>
        <p:spPr>
          <a:xfrm>
            <a:off x="707946" y="4736187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46" y="4829056"/>
            <a:ext cx="191095" cy="238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7946" y="5302568"/>
            <a:ext cx="1910001" cy="221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Məlumatın Toplanması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07946" y="5608677"/>
            <a:ext cx="3651647" cy="452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Sensorlar vasitəsilə fiziki parametrlərin rəqəmsallaşdırılması.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4642723" y="4594622"/>
            <a:ext cx="3934897" cy="1608534"/>
          </a:xfrm>
          <a:prstGeom prst="roundRect">
            <a:avLst>
              <a:gd name="adj" fmla="val 1321"/>
            </a:avLst>
          </a:prstGeom>
          <a:solidFill>
            <a:srgbClr val="F2EEEE"/>
          </a:solidFill>
        </p:spPr>
      </p:sp>
      <p:sp>
        <p:nvSpPr>
          <p:cNvPr id="12" name="Shape 8"/>
          <p:cNvSpPr/>
          <p:nvPr/>
        </p:nvSpPr>
        <p:spPr>
          <a:xfrm>
            <a:off x="4784288" y="4736187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89" y="4829056"/>
            <a:ext cx="191095" cy="23895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784288" y="5302568"/>
            <a:ext cx="1770102" cy="221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Rabıtə və Ötürmə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4784288" y="5608677"/>
            <a:ext cx="3651766" cy="452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Məlumatın buluda və ya "edge" cihazlarına göndərilməsi.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566380" y="6344722"/>
            <a:ext cx="8011239" cy="1382078"/>
          </a:xfrm>
          <a:prstGeom prst="roundRect">
            <a:avLst>
              <a:gd name="adj" fmla="val 1537"/>
            </a:avLst>
          </a:prstGeom>
          <a:solidFill>
            <a:srgbClr val="F2EEEE"/>
          </a:solidFill>
        </p:spPr>
      </p:sp>
      <p:sp>
        <p:nvSpPr>
          <p:cNvPr id="17" name="Shape 12"/>
          <p:cNvSpPr/>
          <p:nvPr/>
        </p:nvSpPr>
        <p:spPr>
          <a:xfrm>
            <a:off x="707946" y="6486287"/>
            <a:ext cx="424815" cy="424815"/>
          </a:xfrm>
          <a:prstGeom prst="roundRect">
            <a:avLst>
              <a:gd name="adj" fmla="val 21522511"/>
            </a:avLst>
          </a:prstGeom>
          <a:solidFill>
            <a:srgbClr val="1C9770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46" y="6579156"/>
            <a:ext cx="191095" cy="23895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07946" y="7052667"/>
            <a:ext cx="1770102" cy="221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Enerji İdarəetməsi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707946" y="7358777"/>
            <a:ext cx="7728109" cy="2264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Uzunömürlülük üçün aşağı enerji istehlakının təminatı.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515731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 Aparat Təminatının Əsas Komponentləri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IoT sistemlərini həyata keçirən fiziki təməl daşları və onların funksiyaları.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396875" y="1051560"/>
            <a:ext cx="13836650" cy="5118100"/>
          </a:xfrm>
          <a:prstGeom prst="roundRect">
            <a:avLst>
              <a:gd name="adj" fmla="val 27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2115" y="1066800"/>
            <a:ext cx="396875" cy="5029835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6" name="Text 4"/>
          <p:cNvSpPr/>
          <p:nvPr/>
        </p:nvSpPr>
        <p:spPr>
          <a:xfrm>
            <a:off x="536019" y="3697010"/>
            <a:ext cx="148828" cy="185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908090" y="1165979"/>
            <a:ext cx="1441133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Sensorlar və Detektorlar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908090" y="1380530"/>
            <a:ext cx="13310235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Ətraf mühitin fiziki parametrlərini (temperatur, rütubət, təzyiq, hərəkət) ölçüb rəqəmsal siqnallara çevirir. Onların dəqiqliyi və reaksiya müddəti sistemin etibarlılığını müəyyən edir.</a:t>
            </a:r>
            <a:endParaRPr lang="en-US" sz="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651000"/>
            <a:ext cx="5946775" cy="445960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396835" y="6288524"/>
            <a:ext cx="13836729" cy="601980"/>
          </a:xfrm>
          <a:prstGeom prst="roundRect">
            <a:avLst>
              <a:gd name="adj" fmla="val 247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96835" y="6307574"/>
            <a:ext cx="396835" cy="571500"/>
          </a:xfrm>
          <a:prstGeom prst="rect">
            <a:avLst/>
          </a:prstGeom>
          <a:solidFill>
            <a:srgbClr val="F2EEEE"/>
          </a:solidFill>
        </p:spPr>
        <p:txBody>
          <a:bodyPr/>
          <a:p>
            <a:endParaRPr lang="en-GB" altLang="en-US"/>
          </a:p>
        </p:txBody>
      </p:sp>
      <p:sp>
        <p:nvSpPr>
          <p:cNvPr id="12" name="Text 9"/>
          <p:cNvSpPr/>
          <p:nvPr/>
        </p:nvSpPr>
        <p:spPr>
          <a:xfrm>
            <a:off x="536019" y="6572726"/>
            <a:ext cx="148828" cy="185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809030" y="6348968"/>
            <a:ext cx="1240393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Aktuatorlar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821730" y="6626384"/>
            <a:ext cx="13310235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Sistemdən gələn komandaları fiziki hərəkətə çevirən mexanizmlər. Məsələn, motorları fırlatmaq, klapanları açmaq və ya işıqları yandırmaqla sistemin reaksiyasını həyata keçirirlər.</a:t>
            </a:r>
            <a:endParaRPr lang="en-US" sz="750" dirty="0"/>
          </a:p>
        </p:txBody>
      </p:sp>
      <p:sp>
        <p:nvSpPr>
          <p:cNvPr id="15" name="Shape 12"/>
          <p:cNvSpPr/>
          <p:nvPr/>
        </p:nvSpPr>
        <p:spPr>
          <a:xfrm>
            <a:off x="381595" y="6997303"/>
            <a:ext cx="13836729" cy="601980"/>
          </a:xfrm>
          <a:prstGeom prst="roundRect">
            <a:avLst>
              <a:gd name="adj" fmla="val 247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396835" y="7016988"/>
            <a:ext cx="396835" cy="571500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17" name="Text 14"/>
          <p:cNvSpPr/>
          <p:nvPr/>
        </p:nvSpPr>
        <p:spPr>
          <a:xfrm>
            <a:off x="536019" y="7200225"/>
            <a:ext cx="148828" cy="185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809030" y="7036792"/>
            <a:ext cx="1876901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Mikroprosessor / MCU Vahidləri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821730" y="7288173"/>
            <a:ext cx="13310235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Toplanan sensor məlumatlarını emal edir, qərar qəbul edir və kommunikasiya üçün məlumatları hazırlayır. Gücü az olan, lakin aşağı enerji sərfiyyatlı (məsələn, System-on-Chip - SoC) mikroçiplər tercih edilir.</a:t>
            </a:r>
            <a:endParaRPr lang="en-US" sz="7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8" y="7866757"/>
            <a:ext cx="148828" cy="18597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84332" y="7714655"/>
            <a:ext cx="1589603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Keçid Qurğular (Gateways)</a:t>
            </a:r>
            <a:endParaRPr lang="en-US" sz="950" dirty="0"/>
          </a:p>
        </p:txBody>
      </p:sp>
      <p:sp>
        <p:nvSpPr>
          <p:cNvPr id="22" name="Text 18"/>
          <p:cNvSpPr/>
          <p:nvPr/>
        </p:nvSpPr>
        <p:spPr>
          <a:xfrm>
            <a:off x="684332" y="7906345"/>
            <a:ext cx="4207193" cy="317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Lokal şəbəkədəki çoxsaylı sensorlardan məlumatları toplayır, ilkin emal aparır və müxtəlif protokollar arasında çevrilmə edərək məlumatı buluda göndərir.</a:t>
            </a:r>
            <a:endParaRPr lang="en-US" sz="75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36" y="7866757"/>
            <a:ext cx="148828" cy="185976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372814" y="7705765"/>
            <a:ext cx="1240393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Əlaqə Modulları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5191760" y="7837170"/>
            <a:ext cx="4342765" cy="4756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Məlumatların uzaq serverlərə ötürülməsini təmin edir. İstifadə olunan texnologiyalara (WiFi, Bluetooth, LoRa, 5G) layihənin məsafə, enerji və məlumat həcmi tələblərinə uyğun seçilir.</a:t>
            </a:r>
            <a:endParaRPr lang="en-US" sz="75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553" y="7885807"/>
            <a:ext cx="148828" cy="185976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10011132" y="7696875"/>
            <a:ext cx="1692831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Enerji Təminatı və İdarəetmə</a:t>
            </a:r>
            <a:endParaRPr lang="en-US" sz="950" dirty="0"/>
          </a:p>
        </p:txBody>
      </p:sp>
      <p:sp>
        <p:nvSpPr>
          <p:cNvPr id="28" name="Text 22"/>
          <p:cNvSpPr/>
          <p:nvPr/>
        </p:nvSpPr>
        <p:spPr>
          <a:xfrm>
            <a:off x="10011132" y="7886660"/>
            <a:ext cx="4207193" cy="317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Batareya ilə işləyən IoT cihazları üçün enerji qənaəti kritikdir. Yuxu rejimləri, aşağı güclü komponentlərdən istifadə və enerji səmərəliliyi metodları tətbiq olunur.</a:t>
            </a: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386" y="287655"/>
            <a:ext cx="8828246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Dizayn Prinsipləri: IoT Aparat Təminatından Tələb Olunan Xüsusiyyətlər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18386" y="823674"/>
            <a:ext cx="13793629" cy="1674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Uğurlu IoT tətbiqləri üçün aparat təminatının xüsusi tələblərə cavab verməsi vacibdir.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418386" y="1226344"/>
            <a:ext cx="235268" cy="235268"/>
          </a:xfrm>
          <a:prstGeom prst="roundRect">
            <a:avLst>
              <a:gd name="adj" fmla="val 6669"/>
            </a:avLst>
          </a:prstGeom>
          <a:solidFill>
            <a:srgbClr val="F2EEEE"/>
          </a:solidFill>
        </p:spPr>
      </p:sp>
      <p:sp>
        <p:nvSpPr>
          <p:cNvPr id="5" name="Text 3"/>
          <p:cNvSpPr/>
          <p:nvPr/>
        </p:nvSpPr>
        <p:spPr>
          <a:xfrm>
            <a:off x="758190" y="1262301"/>
            <a:ext cx="1307544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Etibarlı Əlaqə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58190" y="1530191"/>
            <a:ext cx="7131844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Seçilmiş əlaqə texnologiyası (məsələn, NB-IoT) layihənin ölçüsü və məlumat tələblərinə uyğun olmalı, davamlı və kəsilməz rabitəni təmin etməlidir.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418386" y="2074188"/>
            <a:ext cx="235268" cy="235268"/>
          </a:xfrm>
          <a:prstGeom prst="roundRect">
            <a:avLst>
              <a:gd name="adj" fmla="val 6669"/>
            </a:avLst>
          </a:prstGeom>
          <a:solidFill>
            <a:srgbClr val="F2EEEE"/>
          </a:solidFill>
        </p:spPr>
      </p:sp>
      <p:sp>
        <p:nvSpPr>
          <p:cNvPr id="8" name="Text 6"/>
          <p:cNvSpPr/>
          <p:nvPr/>
        </p:nvSpPr>
        <p:spPr>
          <a:xfrm>
            <a:off x="758190" y="2110145"/>
            <a:ext cx="1307544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Enerji Səmərəliliyi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58190" y="2378035"/>
            <a:ext cx="7131844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Cihazlar uzun müddət batareya ilə işləməlidir. Bu, aktiv komponentlərin minimal istifadəsi və effektiv yuxu rejimlərinin proqramlaşdırılması ilə əldə olunur.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418386" y="2922032"/>
            <a:ext cx="235268" cy="235268"/>
          </a:xfrm>
          <a:prstGeom prst="roundRect">
            <a:avLst>
              <a:gd name="adj" fmla="val 6669"/>
            </a:avLst>
          </a:prstGeom>
          <a:solidFill>
            <a:srgbClr val="F2EEEE"/>
          </a:solidFill>
        </p:spPr>
      </p:sp>
      <p:sp>
        <p:nvSpPr>
          <p:cNvPr id="11" name="Text 9"/>
          <p:cNvSpPr/>
          <p:nvPr/>
        </p:nvSpPr>
        <p:spPr>
          <a:xfrm>
            <a:off x="758190" y="2957989"/>
            <a:ext cx="1490782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Ölçeklənmə və Modullik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58190" y="3225879"/>
            <a:ext cx="7131844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Sistem minlərlə cihazı dəstəkləmək üçün asanlıqla genişlənməli və standart interfeyslərdən (I²C, SPI) istifadə edərək fərqli modulların qoşulmasına imkan verməlidir.</a:t>
            </a:r>
            <a:endParaRPr lang="en-US" sz="800" dirty="0"/>
          </a:p>
        </p:txBody>
      </p:sp>
      <p:sp>
        <p:nvSpPr>
          <p:cNvPr id="13" name="Shape 11"/>
          <p:cNvSpPr/>
          <p:nvPr/>
        </p:nvSpPr>
        <p:spPr>
          <a:xfrm>
            <a:off x="418386" y="3769876"/>
            <a:ext cx="235268" cy="235268"/>
          </a:xfrm>
          <a:prstGeom prst="roundRect">
            <a:avLst>
              <a:gd name="adj" fmla="val 6669"/>
            </a:avLst>
          </a:prstGeom>
          <a:solidFill>
            <a:srgbClr val="F2EEEE"/>
          </a:solidFill>
        </p:spPr>
      </p:sp>
      <p:sp>
        <p:nvSpPr>
          <p:cNvPr id="14" name="Text 12"/>
          <p:cNvSpPr/>
          <p:nvPr/>
        </p:nvSpPr>
        <p:spPr>
          <a:xfrm>
            <a:off x="758190" y="3805833"/>
            <a:ext cx="1985963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Təhlükəsizlik (Hardware-Based)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58190" y="4073723"/>
            <a:ext cx="7131844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Kiberhücumlardan qorunmaq üçün TPM (Trusted Platform Module) və ya PUF kimi fiziki təhlükəsizlik elementləri məlumatların şifrələnməsini və autentifikasiyasını təmin etməlidir.</a:t>
            </a:r>
            <a:endParaRPr lang="en-US" sz="800" dirty="0"/>
          </a:p>
        </p:txBody>
      </p:sp>
      <p:sp>
        <p:nvSpPr>
          <p:cNvPr id="16" name="Shape 14"/>
          <p:cNvSpPr/>
          <p:nvPr/>
        </p:nvSpPr>
        <p:spPr>
          <a:xfrm>
            <a:off x="418386" y="4617720"/>
            <a:ext cx="235268" cy="235268"/>
          </a:xfrm>
          <a:prstGeom prst="roundRect">
            <a:avLst>
              <a:gd name="adj" fmla="val 6669"/>
            </a:avLst>
          </a:prstGeom>
          <a:solidFill>
            <a:srgbClr val="F2EEEE"/>
          </a:solidFill>
        </p:spPr>
      </p:sp>
      <p:sp>
        <p:nvSpPr>
          <p:cNvPr id="17" name="Text 15"/>
          <p:cNvSpPr/>
          <p:nvPr/>
        </p:nvSpPr>
        <p:spPr>
          <a:xfrm>
            <a:off x="758190" y="4653677"/>
            <a:ext cx="1449586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Davamlılıq və Etibarlılıq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58190" y="4921568"/>
            <a:ext cx="7131844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Korpus (enclosure) və komponentlər yüksək və aşağı temperaturlara, nəmə, toza və mexaniki vibrasiyaya qarşı qorunmuş olmalıdır (IP reytinqləri).</a:t>
            </a:r>
            <a:endParaRPr lang="en-US" sz="8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2686" y="1226344"/>
            <a:ext cx="4194215" cy="2726174"/>
          </a:xfrm>
          <a:prstGeom prst="rect">
            <a:avLst/>
          </a:prstGeom>
        </p:spPr>
      </p:pic>
      <p:sp>
        <p:nvSpPr>
          <p:cNvPr id="20" name="Shape 17"/>
          <p:cNvSpPr/>
          <p:nvPr/>
        </p:nvSpPr>
        <p:spPr>
          <a:xfrm>
            <a:off x="8152686" y="4070152"/>
            <a:ext cx="6066830" cy="879634"/>
          </a:xfrm>
          <a:prstGeom prst="roundRect">
            <a:avLst>
              <a:gd name="adj" fmla="val 1784"/>
            </a:avLst>
          </a:prstGeom>
          <a:solidFill>
            <a:srgbClr val="BEF3E2"/>
          </a:solidFill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23" y="4208264"/>
            <a:ext cx="163354" cy="13073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525113" y="4200763"/>
            <a:ext cx="2011323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Açar Tələb: Firmware Yeniləməsi</a:t>
            </a:r>
            <a:endParaRPr lang="en-US" sz="1000" dirty="0"/>
          </a:p>
        </p:txBody>
      </p:sp>
      <p:sp>
        <p:nvSpPr>
          <p:cNvPr id="23" name="Text 19"/>
          <p:cNvSpPr/>
          <p:nvPr/>
        </p:nvSpPr>
        <p:spPr>
          <a:xfrm>
            <a:off x="8525113" y="4468654"/>
            <a:ext cx="5589865" cy="3348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Aparat təminatı OTA (Over-the-Air) metodu ilə firmware yeniləmələrini dəstəkləməlidir. Bu, cihazın ömrünü uzadır və təhlükəsizlik boşluqlarının aradan qaldırılmasına imkan verir.</a:t>
            </a:r>
            <a:endParaRPr lang="en-US" sz="8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86" y="5067419"/>
            <a:ext cx="6066830" cy="37538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757" y="366951"/>
            <a:ext cx="7405211" cy="416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 Aparat Təminatı: Əsas Çətinliklər və Risklər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33757" y="1050727"/>
            <a:ext cx="13562886" cy="2134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IoT layihələrini həyata keçirərkən qarşılaşa biləcəyimiz texniki və əməliyyat çətinliklərini anlamaq vacibdir.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65" y="1414343"/>
            <a:ext cx="10547152" cy="482703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704" y="2619524"/>
            <a:ext cx="678126" cy="6781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17536" y="4713661"/>
            <a:ext cx="1980128" cy="1144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OTA Yeniləmə Uğursuzluğu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8" y="2620795"/>
            <a:ext cx="678125" cy="678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2033" y="4713661"/>
            <a:ext cx="1980127" cy="1144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Komponent Uyğunsuzluğu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87" y="2620795"/>
            <a:ext cx="678126" cy="6781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40093" y="4904384"/>
            <a:ext cx="1980128" cy="7628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Zəif Təhlükəsizlik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684" y="2620795"/>
            <a:ext cx="678126" cy="678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603902" y="4904384"/>
            <a:ext cx="1980127" cy="7628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Az Batareya Ömrü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533757" y="6391513"/>
            <a:ext cx="6714768" cy="1012627"/>
          </a:xfrm>
          <a:prstGeom prst="roundRect">
            <a:avLst>
              <a:gd name="adj" fmla="val 722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4" name="Shape 7"/>
          <p:cNvSpPr/>
          <p:nvPr/>
        </p:nvSpPr>
        <p:spPr>
          <a:xfrm>
            <a:off x="518517" y="6391513"/>
            <a:ext cx="60960" cy="1012627"/>
          </a:xfrm>
          <a:prstGeom prst="roundRect">
            <a:avLst>
              <a:gd name="adj" fmla="val 32839"/>
            </a:avLst>
          </a:prstGeom>
          <a:solidFill>
            <a:srgbClr val="1C9770"/>
          </a:solidFill>
        </p:spPr>
      </p:sp>
      <p:sp>
        <p:nvSpPr>
          <p:cNvPr id="15" name="Text 8"/>
          <p:cNvSpPr/>
          <p:nvPr/>
        </p:nvSpPr>
        <p:spPr>
          <a:xfrm>
            <a:off x="728067" y="6540103"/>
            <a:ext cx="1668185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Enerji Məhdudiyyəti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728067" y="6828592"/>
            <a:ext cx="6371868" cy="426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Kiçik batareyalarla cihazların illərlə işləməsini təmin etmək ciddi optimallaşdırma tələb edir. Düzgün güc idarəetməsi olmadan cihaz ömrü kəskin azalır.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>
            <a:off x="7381875" y="6391513"/>
            <a:ext cx="6714768" cy="1012627"/>
          </a:xfrm>
          <a:prstGeom prst="roundRect">
            <a:avLst>
              <a:gd name="adj" fmla="val 722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8" name="Shape 11"/>
          <p:cNvSpPr/>
          <p:nvPr/>
        </p:nvSpPr>
        <p:spPr>
          <a:xfrm>
            <a:off x="7366635" y="6391513"/>
            <a:ext cx="60960" cy="1012627"/>
          </a:xfrm>
          <a:prstGeom prst="roundRect">
            <a:avLst>
              <a:gd name="adj" fmla="val 32839"/>
            </a:avLst>
          </a:prstGeom>
          <a:solidFill>
            <a:srgbClr val="1C9770"/>
          </a:solidFill>
        </p:spPr>
      </p:sp>
      <p:sp>
        <p:nvSpPr>
          <p:cNvPr id="19" name="Text 12"/>
          <p:cNvSpPr/>
          <p:nvPr/>
        </p:nvSpPr>
        <p:spPr>
          <a:xfrm>
            <a:off x="7576185" y="6540103"/>
            <a:ext cx="2276832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Kiber-Təhlükəsizlik Zəiflikləri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576185" y="6828592"/>
            <a:ext cx="6371868" cy="426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Hardware səviyyəsində tətbiq edilməyən zəif təhlükəsizlik mexanizmləri, cihazların DdoS hücumlarına cəlb edilməsinə və ya məlumatların ələ keçirilməsinə səbəb ola bilər.</a:t>
            </a:r>
            <a:endParaRPr lang="en-US" sz="1050" dirty="0"/>
          </a:p>
        </p:txBody>
      </p:sp>
      <p:sp>
        <p:nvSpPr>
          <p:cNvPr id="21" name="Shape 14"/>
          <p:cNvSpPr/>
          <p:nvPr/>
        </p:nvSpPr>
        <p:spPr>
          <a:xfrm>
            <a:off x="533757" y="7537490"/>
            <a:ext cx="6714768" cy="1012627"/>
          </a:xfrm>
          <a:prstGeom prst="roundRect">
            <a:avLst>
              <a:gd name="adj" fmla="val 722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2" name="Shape 15"/>
          <p:cNvSpPr/>
          <p:nvPr/>
        </p:nvSpPr>
        <p:spPr>
          <a:xfrm>
            <a:off x="518517" y="7537490"/>
            <a:ext cx="60960" cy="1012627"/>
          </a:xfrm>
          <a:prstGeom prst="roundRect">
            <a:avLst>
              <a:gd name="adj" fmla="val 32839"/>
            </a:avLst>
          </a:prstGeom>
          <a:solidFill>
            <a:srgbClr val="1C9770"/>
          </a:solidFill>
        </p:spPr>
      </p:sp>
      <p:sp>
        <p:nvSpPr>
          <p:cNvPr id="23" name="Text 16"/>
          <p:cNvSpPr/>
          <p:nvPr/>
        </p:nvSpPr>
        <p:spPr>
          <a:xfrm>
            <a:off x="728067" y="7686080"/>
            <a:ext cx="1715572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Uyğunluq Problemləri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28067" y="7974568"/>
            <a:ext cx="6371868" cy="426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Fərqli istehsalçılardan alınan rabitə modulları və sensorlar arasında protokol və ya interfeys uyğunsuzluğu, inteqrasiya prosesini uzada və xərcləri artıra bilər.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7381875" y="7537490"/>
            <a:ext cx="6714768" cy="1012627"/>
          </a:xfrm>
          <a:prstGeom prst="roundRect">
            <a:avLst>
              <a:gd name="adj" fmla="val 7224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6" name="Shape 19"/>
          <p:cNvSpPr/>
          <p:nvPr/>
        </p:nvSpPr>
        <p:spPr>
          <a:xfrm>
            <a:off x="7366635" y="7537490"/>
            <a:ext cx="60960" cy="1012627"/>
          </a:xfrm>
          <a:prstGeom prst="roundRect">
            <a:avLst>
              <a:gd name="adj" fmla="val 32839"/>
            </a:avLst>
          </a:prstGeom>
          <a:solidFill>
            <a:srgbClr val="1C9770"/>
          </a:solidFill>
        </p:spPr>
      </p:sp>
      <p:sp>
        <p:nvSpPr>
          <p:cNvPr id="27" name="Text 20"/>
          <p:cNvSpPr/>
          <p:nvPr/>
        </p:nvSpPr>
        <p:spPr>
          <a:xfrm>
            <a:off x="7576185" y="7686080"/>
            <a:ext cx="2365891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İstehsal və Miqyas Çətinlikləri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7576185" y="7974568"/>
            <a:ext cx="6371868" cy="426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Prototip mərhələsindəki komponentlərin kütləvi istehsalda davamlı və etibarlı şəkildə miqyaslanması, keyfiyyətə nəzarət məsələləri yarada bilər.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5098613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Gələcək İstiqamətlər və Yeni Tendensiyalar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IoT aparat təminatı sahəsində inkişaflar sürətlidir və bu tendensiyalar gələcək tətbiqləri formalaşdıracaq.</a:t>
            </a:r>
            <a:endParaRPr lang="en-US" sz="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63122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1584722"/>
            <a:ext cx="1240393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Edge Computing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396835" y="1838920"/>
            <a:ext cx="6797397" cy="317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Buluda göndərilən məlumatın həcmini azaltmaq və gecikməni minimuma endirmək üçün məlumat emalı cihazın özündə və ya gateway-lərdə aparılır.</a:t>
            </a:r>
            <a:endParaRPr lang="en-US" sz="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2354461"/>
            <a:ext cx="297656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35" y="2776061"/>
            <a:ext cx="2266474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Cihazda Süni İntellekt (AI on the Edge)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396835" y="3030260"/>
            <a:ext cx="6797397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Sadə təsnifat, anomaliya aşkarlanması və qərar qəbuletmə kimi analizlər buluddan asılı olmadan, birbaşa IoT cihazlarında yerinə yetirilir.</a:t>
            </a:r>
            <a:endParaRPr lang="en-US" sz="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3387209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96835" y="3808809"/>
            <a:ext cx="1343978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LPWAN Texnologiyaları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396835" y="4063008"/>
            <a:ext cx="6797397" cy="1585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LoRa, NB-IoT və Sigfox kimi aşağı güc istehlakı ilə uzaq məsafələrə rabitəni təmin edən texnologiyaların tətbiqi genişlənəcək.</a:t>
            </a:r>
            <a:endParaRPr lang="en-US" sz="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4419957"/>
            <a:ext cx="297656" cy="2976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96835" y="4841558"/>
            <a:ext cx="2062639" cy="155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Modulyar Dizayn və Standartlaşma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396835" y="5095756"/>
            <a:ext cx="6797397" cy="317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Təkrar istifadə edilə bilən "reference architectures" və sənaye standartlarının tətbiqi inkişaf müddətini sürətləndirəcək və uyğunluğu asanlaşdıracaq.</a:t>
            </a:r>
            <a:endParaRPr lang="en-US" sz="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788" y="1163122"/>
            <a:ext cx="6797397" cy="679739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92616" y="8072080"/>
            <a:ext cx="3973235" cy="185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Təhlükəsizlik Artıq Əlavə Xüsusiyyət Deyil, Əsas Tələbdir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7592616" y="8357235"/>
            <a:ext cx="6648569" cy="317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PUF (Physical Unclonable Functions) və TPM kimi hardware əsaslı təhlükəsizlik elementləri məhsulun dizayn mərhələsindən inteqrasiya edilməlidir.</a:t>
            </a:r>
            <a:endParaRPr lang="en-US" sz="750" dirty="0"/>
          </a:p>
        </p:txBody>
      </p:sp>
      <p:sp>
        <p:nvSpPr>
          <p:cNvPr id="19" name="Shape 12"/>
          <p:cNvSpPr/>
          <p:nvPr/>
        </p:nvSpPr>
        <p:spPr>
          <a:xfrm>
            <a:off x="7443788" y="8072080"/>
            <a:ext cx="15240" cy="602337"/>
          </a:xfrm>
          <a:prstGeom prst="rect">
            <a:avLst/>
          </a:prstGeom>
          <a:solidFill>
            <a:srgbClr val="1C9770"/>
          </a:solidFill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88" y="8785979"/>
            <a:ext cx="6797397" cy="50823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5206</Words>
  <Application>WPS Presentation</Application>
  <PresentationFormat>On-screen Show (16:9)</PresentationFormat>
  <Paragraphs>132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SimSun</vt:lpstr>
      <vt:lpstr>Wingdings</vt:lpstr>
      <vt:lpstr>DM Sans Semi Bold</vt:lpstr>
      <vt:lpstr>DM Sans Semi Bold</vt:lpstr>
      <vt:lpstr>DM Sans Semi Bold</vt:lpstr>
      <vt:lpstr>Inter Medium</vt:lpstr>
      <vt:lpstr>Inter Medium</vt:lpstr>
      <vt:lpstr>Inter Medium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kamal</cp:lastModifiedBy>
  <cp:revision>2</cp:revision>
  <dcterms:created xsi:type="dcterms:W3CDTF">2025-10-13T19:06:00Z</dcterms:created>
  <dcterms:modified xsi:type="dcterms:W3CDTF">2025-10-13T20:09:19Z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2C07EE79DDE24696B8197C417350F1BF_12</vt:lpwstr>
  </property>
  <property fmtid="{D5CDD505-2E9C-101B-9397-08002B2CF9AE}" pid="3" name="KSOProductBuildVer">
    <vt:lpwstr>2057-12.2.0.22556</vt:lpwstr>
  </property>
</Properties>
</file>